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3" r:id="rId3"/>
    <p:sldId id="258" r:id="rId4"/>
    <p:sldId id="259" r:id="rId5"/>
    <p:sldId id="260" r:id="rId6"/>
    <p:sldId id="262" r:id="rId7"/>
    <p:sldId id="264" r:id="rId8"/>
    <p:sldId id="263" r:id="rId9"/>
    <p:sldId id="261" r:id="rId10"/>
    <p:sldId id="265" r:id="rId11"/>
    <p:sldId id="266" r:id="rId12"/>
    <p:sldId id="267" r:id="rId13"/>
    <p:sldId id="268" r:id="rId14"/>
    <p:sldId id="257" r:id="rId15"/>
    <p:sldId id="285" r:id="rId16"/>
    <p:sldId id="272" r:id="rId17"/>
    <p:sldId id="274" r:id="rId18"/>
    <p:sldId id="276" r:id="rId19"/>
    <p:sldId id="277" r:id="rId20"/>
    <p:sldId id="278" r:id="rId21"/>
    <p:sldId id="275" r:id="rId22"/>
    <p:sldId id="279" r:id="rId23"/>
    <p:sldId id="280" r:id="rId24"/>
    <p:sldId id="281" r:id="rId25"/>
    <p:sldId id="283" r:id="rId26"/>
    <p:sldId id="282" r:id="rId27"/>
    <p:sldId id="286" r:id="rId28"/>
    <p:sldId id="270" r:id="rId29"/>
    <p:sldId id="271" r:id="rId30"/>
    <p:sldId id="269" r:id="rId31"/>
    <p:sldId id="284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27" autoAdjust="0"/>
    <p:restoredTop sz="94660"/>
  </p:normalViewPr>
  <p:slideViewPr>
    <p:cSldViewPr snapToGrid="0">
      <p:cViewPr varScale="1">
        <p:scale>
          <a:sx n="65" d="100"/>
          <a:sy n="65" d="100"/>
        </p:scale>
        <p:origin x="10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B9A3D-5D42-47C1-9B0C-024E599495B8}" type="datetimeFigureOut">
              <a:rPr lang="ru-RU" smtClean="0"/>
              <a:t>29.07.2019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C8ADC-2C7D-4B8B-9ABF-2B36BFC72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657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B9A3D-5D42-47C1-9B0C-024E599495B8}" type="datetimeFigureOut">
              <a:rPr lang="ru-RU" smtClean="0"/>
              <a:t>29.07.2019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C8ADC-2C7D-4B8B-9ABF-2B36BFC72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020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B9A3D-5D42-47C1-9B0C-024E599495B8}" type="datetimeFigureOut">
              <a:rPr lang="ru-RU" smtClean="0"/>
              <a:t>29.07.2019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C8ADC-2C7D-4B8B-9ABF-2B36BFC72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149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B9A3D-5D42-47C1-9B0C-024E599495B8}" type="datetimeFigureOut">
              <a:rPr lang="ru-RU" smtClean="0"/>
              <a:t>29.07.2019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C8ADC-2C7D-4B8B-9ABF-2B36BFC72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672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B9A3D-5D42-47C1-9B0C-024E599495B8}" type="datetimeFigureOut">
              <a:rPr lang="ru-RU" smtClean="0"/>
              <a:t>29.07.2019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C8ADC-2C7D-4B8B-9ABF-2B36BFC72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725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B9A3D-5D42-47C1-9B0C-024E599495B8}" type="datetimeFigureOut">
              <a:rPr lang="ru-RU" smtClean="0"/>
              <a:t>29.07.2019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C8ADC-2C7D-4B8B-9ABF-2B36BFC72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594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B9A3D-5D42-47C1-9B0C-024E599495B8}" type="datetimeFigureOut">
              <a:rPr lang="ru-RU" smtClean="0"/>
              <a:t>29.07.2019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C8ADC-2C7D-4B8B-9ABF-2B36BFC72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780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B9A3D-5D42-47C1-9B0C-024E599495B8}" type="datetimeFigureOut">
              <a:rPr lang="ru-RU" smtClean="0"/>
              <a:t>29.07.2019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C8ADC-2C7D-4B8B-9ABF-2B36BFC72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66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B9A3D-5D42-47C1-9B0C-024E599495B8}" type="datetimeFigureOut">
              <a:rPr lang="ru-RU" smtClean="0"/>
              <a:t>29.07.2019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C8ADC-2C7D-4B8B-9ABF-2B36BFC72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059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B9A3D-5D42-47C1-9B0C-024E599495B8}" type="datetimeFigureOut">
              <a:rPr lang="ru-RU" smtClean="0"/>
              <a:t>29.07.2019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C8ADC-2C7D-4B8B-9ABF-2B36BFC72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612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B9A3D-5D42-47C1-9B0C-024E599495B8}" type="datetimeFigureOut">
              <a:rPr lang="ru-RU" smtClean="0"/>
              <a:t>29.07.2019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C8ADC-2C7D-4B8B-9ABF-2B36BFC72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896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0B9A3D-5D42-47C1-9B0C-024E599495B8}" type="datetimeFigureOut">
              <a:rPr lang="ru-RU" smtClean="0"/>
              <a:t>29.07.2019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C8ADC-2C7D-4B8B-9ABF-2B36BFC72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43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6D3EFD-A4CC-475D-9AEC-D255DC7D85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Mikhail Abramovich </a:t>
            </a:r>
            <a:r>
              <a:rPr lang="en-US" dirty="0" err="1"/>
              <a:t>Roytberg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196924-8639-4DFB-8382-A95ED531E1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350774"/>
            <a:ext cx="6858000" cy="907026"/>
          </a:xfrm>
        </p:spPr>
        <p:txBody>
          <a:bodyPr>
            <a:normAutofit/>
          </a:bodyPr>
          <a:lstStyle/>
          <a:p>
            <a:r>
              <a:rPr lang="en-US" sz="3200" dirty="0"/>
              <a:t>27 XII 1952 – 16 VII 2017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670368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6D2429-9C40-4FFF-9488-A75560426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Altai, 2002 (post-Katun)</a:t>
            </a:r>
            <a:endParaRPr lang="ru-RU" dirty="0"/>
          </a:p>
        </p:txBody>
      </p:sp>
      <p:pic>
        <p:nvPicPr>
          <p:cNvPr id="5" name="Объект 4" descr="Изображение выглядит как человек, мужчина, внешний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667BFD9F-C421-4003-868B-28530FCB70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136690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E3E6B9-439E-477E-9694-7351E293D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Pyatnitskaya</a:t>
            </a:r>
            <a:r>
              <a:rPr lang="en-US" dirty="0"/>
              <a:t>, New Year, ca. 2010</a:t>
            </a:r>
            <a:endParaRPr lang="ru-RU" dirty="0"/>
          </a:p>
        </p:txBody>
      </p:sp>
      <p:pic>
        <p:nvPicPr>
          <p:cNvPr id="5" name="Объект 4" descr="Изображение выглядит как внутренний, человек, потолок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EB638144-AC22-47B7-9FA5-E029F29F45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405" y="1608090"/>
            <a:ext cx="3491190" cy="5249910"/>
          </a:xfrm>
        </p:spPr>
      </p:pic>
    </p:spTree>
    <p:extLst>
      <p:ext uri="{BB962C8B-B14F-4D97-AF65-F5344CB8AC3E}">
        <p14:creationId xmlns:p14="http://schemas.microsoft.com/office/powerpoint/2010/main" val="3889791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08E1CF-53D8-4A99-9158-640BC196A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White Sea, 2009</a:t>
            </a:r>
            <a:endParaRPr lang="ru-RU" dirty="0"/>
          </a:p>
        </p:txBody>
      </p:sp>
      <p:pic>
        <p:nvPicPr>
          <p:cNvPr id="5" name="Объект 4" descr="Изображение выглядит как мужчина, человек, очки, носит&#10;&#10;Автоматически созданное описание">
            <a:extLst>
              <a:ext uri="{FF2B5EF4-FFF2-40B4-BE49-F238E27FC236}">
                <a16:creationId xmlns:a16="http://schemas.microsoft.com/office/drawing/2014/main" id="{AD273AC8-C254-432C-88CC-0DF9A39F06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277" y="1825625"/>
            <a:ext cx="4345445" cy="4351338"/>
          </a:xfrm>
        </p:spPr>
      </p:pic>
    </p:spTree>
    <p:extLst>
      <p:ext uri="{BB962C8B-B14F-4D97-AF65-F5344CB8AC3E}">
        <p14:creationId xmlns:p14="http://schemas.microsoft.com/office/powerpoint/2010/main" val="4102272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37373A-D1BA-48AF-80B8-8E0001809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White Sea, 2009</a:t>
            </a:r>
            <a:br>
              <a:rPr lang="en-US" dirty="0"/>
            </a:br>
            <a:r>
              <a:rPr lang="en-US" sz="2400" dirty="0"/>
              <a:t>(with Alexei </a:t>
            </a:r>
            <a:r>
              <a:rPr lang="en-US" sz="2400" dirty="0" err="1"/>
              <a:t>Kondrashov</a:t>
            </a:r>
            <a:r>
              <a:rPr lang="en-US" sz="2400" dirty="0"/>
              <a:t> et al.)</a:t>
            </a:r>
            <a:endParaRPr lang="ru-RU" dirty="0"/>
          </a:p>
        </p:txBody>
      </p:sp>
      <p:pic>
        <p:nvPicPr>
          <p:cNvPr id="5" name="Объект 4" descr="Изображение выглядит как дерево, внешний, трава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29CE994C-B6CA-4B9D-BA73-C7C5EEBA72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516" y="1825625"/>
            <a:ext cx="6524967" cy="4351338"/>
          </a:xfrm>
        </p:spPr>
      </p:pic>
    </p:spTree>
    <p:extLst>
      <p:ext uri="{BB962C8B-B14F-4D97-AF65-F5344CB8AC3E}">
        <p14:creationId xmlns:p14="http://schemas.microsoft.com/office/powerpoint/2010/main" val="1457002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6BBA2E-6DA4-47A6-BC53-71A1B1171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Moscow, 2012 “Scientific column”</a:t>
            </a:r>
            <a:br>
              <a:rPr lang="en-US" dirty="0"/>
            </a:br>
            <a:r>
              <a:rPr lang="en-US" sz="2400" dirty="0"/>
              <a:t>(with Alexei  </a:t>
            </a:r>
            <a:r>
              <a:rPr lang="en-US" sz="2400" dirty="0" err="1"/>
              <a:t>Kondrashov</a:t>
            </a:r>
            <a:r>
              <a:rPr lang="en-US" sz="2400" dirty="0"/>
              <a:t>)</a:t>
            </a:r>
            <a:endParaRPr lang="ru-RU" dirty="0"/>
          </a:p>
        </p:txBody>
      </p:sp>
      <p:pic>
        <p:nvPicPr>
          <p:cNvPr id="5" name="Объект 4" descr="Изображение выглядит как человек, внешний, небо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D3DADD53-C335-49F8-B4BF-9F45D0D663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97394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DE7F10-F309-47B5-B03A-5318B3D0A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9144000" cy="1325563"/>
          </a:xfrm>
        </p:spPr>
        <p:txBody>
          <a:bodyPr/>
          <a:lstStyle/>
          <a:p>
            <a:pPr algn="ctr"/>
            <a:r>
              <a:rPr lang="en-US" dirty="0" err="1"/>
              <a:t>Pushchino</a:t>
            </a:r>
            <a:r>
              <a:rPr lang="en-US" dirty="0"/>
              <a:t> Winter Schools, 2000-2010’s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D96FEE3-902A-4B14-B29A-86A4A0DBE8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578" y="1825625"/>
            <a:ext cx="4308844" cy="4351338"/>
          </a:xfrm>
        </p:spPr>
      </p:pic>
    </p:spTree>
    <p:extLst>
      <p:ext uri="{BB962C8B-B14F-4D97-AF65-F5344CB8AC3E}">
        <p14:creationId xmlns:p14="http://schemas.microsoft.com/office/powerpoint/2010/main" val="770861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5FFE2C-7F07-4A13-A8FB-F7B0C2305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Pushchino</a:t>
            </a:r>
            <a:r>
              <a:rPr lang="en-US" dirty="0"/>
              <a:t> Winter School, 2010’s</a:t>
            </a:r>
            <a:br>
              <a:rPr lang="en-US" dirty="0"/>
            </a:br>
            <a:r>
              <a:rPr lang="en-US" sz="2700" dirty="0"/>
              <a:t>(with Ivan </a:t>
            </a:r>
            <a:r>
              <a:rPr lang="en-US" sz="2700" dirty="0" err="1"/>
              <a:t>Kulakovsky</a:t>
            </a:r>
            <a:r>
              <a:rPr lang="en-US" sz="2700" dirty="0"/>
              <a:t>)</a:t>
            </a:r>
            <a:endParaRPr lang="ru-RU" dirty="0"/>
          </a:p>
        </p:txBody>
      </p:sp>
      <p:pic>
        <p:nvPicPr>
          <p:cNvPr id="5" name="Объект 4" descr="Изображение выглядит как человек, мужчина, стоит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18B6E938-1A0B-45E6-99F3-B23C2E23FB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548" y="1825625"/>
            <a:ext cx="6544903" cy="4351338"/>
          </a:xfrm>
        </p:spPr>
      </p:pic>
    </p:spTree>
    <p:extLst>
      <p:ext uri="{BB962C8B-B14F-4D97-AF65-F5344CB8AC3E}">
        <p14:creationId xmlns:p14="http://schemas.microsoft.com/office/powerpoint/2010/main" val="945310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3E82A6-FD67-4419-A5C8-41E83E9FE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Pushchino</a:t>
            </a:r>
            <a:r>
              <a:rPr lang="en-US" dirty="0"/>
              <a:t> Winter School, 2010’s</a:t>
            </a:r>
            <a:endParaRPr lang="ru-RU" dirty="0"/>
          </a:p>
        </p:txBody>
      </p:sp>
      <p:pic>
        <p:nvPicPr>
          <p:cNvPr id="5" name="Объект 4" descr="Изображение выглядит как человек, внутренний, люди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07AF65E1-F50B-4572-BA8C-3BF01D7480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21" y="1825625"/>
            <a:ext cx="6529557" cy="4351338"/>
          </a:xfrm>
        </p:spPr>
      </p:pic>
    </p:spTree>
    <p:extLst>
      <p:ext uri="{BB962C8B-B14F-4D97-AF65-F5344CB8AC3E}">
        <p14:creationId xmlns:p14="http://schemas.microsoft.com/office/powerpoint/2010/main" val="778242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097EE3-78D5-4B9B-81FA-E5EF58EAD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Pushchino</a:t>
            </a:r>
            <a:r>
              <a:rPr lang="en-US" dirty="0"/>
              <a:t> Winter School, 2010’s</a:t>
            </a:r>
            <a:endParaRPr lang="ru-RU" dirty="0"/>
          </a:p>
        </p:txBody>
      </p:sp>
      <p:pic>
        <p:nvPicPr>
          <p:cNvPr id="5" name="Объект 4" descr="Изображение выглядит как человек, стена, внутренний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730C7109-23CC-4C3F-8EC5-AA1B46B9AD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21" y="1825625"/>
            <a:ext cx="6529557" cy="4351338"/>
          </a:xfrm>
        </p:spPr>
      </p:pic>
    </p:spTree>
    <p:extLst>
      <p:ext uri="{BB962C8B-B14F-4D97-AF65-F5344CB8AC3E}">
        <p14:creationId xmlns:p14="http://schemas.microsoft.com/office/powerpoint/2010/main" val="3882175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65F45E-1484-42F9-B37B-5B138BA01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Pushchino</a:t>
            </a:r>
            <a:r>
              <a:rPr lang="en-US" dirty="0"/>
              <a:t> Winter School, 2010’s</a:t>
            </a:r>
            <a:endParaRPr lang="ru-RU" dirty="0"/>
          </a:p>
        </p:txBody>
      </p:sp>
      <p:pic>
        <p:nvPicPr>
          <p:cNvPr id="5" name="Объект 4" descr="Изображение выглядит как человек, ребенок, внутренний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A03AA0E9-9215-41BB-9E38-E0534C3352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242" y="1825625"/>
            <a:ext cx="6133516" cy="4351338"/>
          </a:xfrm>
        </p:spPr>
      </p:pic>
    </p:spTree>
    <p:extLst>
      <p:ext uri="{BB962C8B-B14F-4D97-AF65-F5344CB8AC3E}">
        <p14:creationId xmlns:p14="http://schemas.microsoft.com/office/powerpoint/2010/main" val="4118776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60295E-D47D-4913-9B09-175659A2C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bioinformatics</a:t>
            </a:r>
            <a:endParaRPr lang="ru-RU" dirty="0"/>
          </a:p>
        </p:txBody>
      </p:sp>
      <p:pic>
        <p:nvPicPr>
          <p:cNvPr id="5" name="Объект 4" descr="Изображение выглядит как мужчина, человек, очки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CF971489-5C6C-4016-9147-208D5D785C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01" y="1768912"/>
            <a:ext cx="2742866" cy="4351338"/>
          </a:xfrm>
        </p:spPr>
      </p:pic>
      <p:pic>
        <p:nvPicPr>
          <p:cNvPr id="7" name="Рисунок 6" descr="Изображение выглядит как человек, стена, мужчи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8DEF75EF-6844-49F0-BA01-1CBB780DA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236" y="1827740"/>
            <a:ext cx="6030063" cy="423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488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17F7D4-93BB-442D-BCA2-46525842A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Pushchino</a:t>
            </a:r>
            <a:r>
              <a:rPr lang="en-US" dirty="0"/>
              <a:t> Winter School, 2010’s</a:t>
            </a:r>
            <a:endParaRPr lang="ru-RU" dirty="0"/>
          </a:p>
        </p:txBody>
      </p:sp>
      <p:pic>
        <p:nvPicPr>
          <p:cNvPr id="5" name="Объект 4" descr="Изображение выглядит как пол, ребенок,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20B0D01D-059E-46E3-815C-B60C2C8526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4222665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340E68-C689-4CAD-A5E1-1CD9B4B6E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Pushchino</a:t>
            </a:r>
            <a:r>
              <a:rPr lang="en-US" dirty="0"/>
              <a:t> Winter School, 2015?</a:t>
            </a:r>
            <a:endParaRPr lang="ru-RU" dirty="0"/>
          </a:p>
        </p:txBody>
      </p:sp>
      <p:pic>
        <p:nvPicPr>
          <p:cNvPr id="5" name="Объект 4" descr="Изображение выглядит как человек, внутренний, мужчина, люди&#10;&#10;Автоматически созданное описание">
            <a:extLst>
              <a:ext uri="{FF2B5EF4-FFF2-40B4-BE49-F238E27FC236}">
                <a16:creationId xmlns:a16="http://schemas.microsoft.com/office/drawing/2014/main" id="{6B288DFC-521F-4134-9ADA-E3D2FDD86B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134" y="1825625"/>
            <a:ext cx="6525732" cy="4351338"/>
          </a:xfrm>
        </p:spPr>
      </p:pic>
    </p:spTree>
    <p:extLst>
      <p:ext uri="{BB962C8B-B14F-4D97-AF65-F5344CB8AC3E}">
        <p14:creationId xmlns:p14="http://schemas.microsoft.com/office/powerpoint/2010/main" val="3956155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37FE6B-E66A-4654-9182-302A6998F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Pushchino</a:t>
            </a:r>
            <a:r>
              <a:rPr lang="en-US" dirty="0"/>
              <a:t> Winter School, 2010’s</a:t>
            </a:r>
            <a:endParaRPr lang="ru-RU" dirty="0"/>
          </a:p>
        </p:txBody>
      </p:sp>
      <p:pic>
        <p:nvPicPr>
          <p:cNvPr id="5" name="Объект 4" descr="Изображение выглядит как внутренний, человек, мужчина, стол&#10;&#10;Автоматически созданное описание">
            <a:extLst>
              <a:ext uri="{FF2B5EF4-FFF2-40B4-BE49-F238E27FC236}">
                <a16:creationId xmlns:a16="http://schemas.microsoft.com/office/drawing/2014/main" id="{BB9783D3-A02B-410B-A97B-F186B1422A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128951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C06B88-0816-4481-B4EC-760A01C51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Pushchino</a:t>
            </a:r>
            <a:r>
              <a:rPr lang="en-US" dirty="0"/>
              <a:t> Winter School, 2010’s</a:t>
            </a:r>
            <a:endParaRPr lang="ru-RU" dirty="0"/>
          </a:p>
        </p:txBody>
      </p:sp>
      <p:pic>
        <p:nvPicPr>
          <p:cNvPr id="5" name="Объект 4" descr="Изображение выглядит как человек, мужчина, внутренни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32B54130-0C01-4505-A4D6-392E24EFC1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7042042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689204-2C5A-44BB-B827-C99E4B8C8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Pushchino</a:t>
            </a:r>
            <a:r>
              <a:rPr lang="en-US" dirty="0"/>
              <a:t> Winter School, 2010’s</a:t>
            </a:r>
            <a:br>
              <a:rPr lang="en-US" dirty="0"/>
            </a:br>
            <a:r>
              <a:rPr lang="en-US" sz="2700" dirty="0"/>
              <a:t>(with Peter </a:t>
            </a:r>
            <a:r>
              <a:rPr lang="en-US" sz="2700" dirty="0" err="1"/>
              <a:t>Vlasov</a:t>
            </a:r>
            <a:r>
              <a:rPr lang="en-US" sz="2700" dirty="0"/>
              <a:t>)</a:t>
            </a:r>
            <a:endParaRPr lang="ru-RU" dirty="0"/>
          </a:p>
        </p:txBody>
      </p:sp>
      <p:pic>
        <p:nvPicPr>
          <p:cNvPr id="5" name="Объект 4" descr="Изображение выглядит как человек, стена, внутренни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B6636F36-7698-45D6-8AD7-FE7287FF02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354" y="1825625"/>
            <a:ext cx="6051292" cy="4351338"/>
          </a:xfrm>
        </p:spPr>
      </p:pic>
    </p:spTree>
    <p:extLst>
      <p:ext uri="{BB962C8B-B14F-4D97-AF65-F5344CB8AC3E}">
        <p14:creationId xmlns:p14="http://schemas.microsoft.com/office/powerpoint/2010/main" val="9327614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90DFBA-E3A3-42F8-A9CC-81997DE6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Pushchino</a:t>
            </a:r>
            <a:r>
              <a:rPr lang="en-US" dirty="0"/>
              <a:t> Winter School, 2010’s</a:t>
            </a:r>
            <a:br>
              <a:rPr lang="en-US" dirty="0"/>
            </a:br>
            <a:r>
              <a:rPr lang="en-US" sz="2700" dirty="0"/>
              <a:t>(with Eugene </a:t>
            </a:r>
            <a:r>
              <a:rPr lang="en-US" sz="2700" dirty="0" err="1"/>
              <a:t>Baulin</a:t>
            </a:r>
            <a:r>
              <a:rPr lang="en-US" sz="2700" dirty="0"/>
              <a:t>)</a:t>
            </a:r>
            <a:endParaRPr lang="ru-RU" dirty="0"/>
          </a:p>
        </p:txBody>
      </p:sp>
      <p:pic>
        <p:nvPicPr>
          <p:cNvPr id="5" name="Объект 4" descr="Изображение выглядит как человек, внутренний, мужчина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366BA1E1-DF69-4AEF-802D-53051827C4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105" y="1825625"/>
            <a:ext cx="6181790" cy="4351338"/>
          </a:xfrm>
        </p:spPr>
      </p:pic>
    </p:spTree>
    <p:extLst>
      <p:ext uri="{BB962C8B-B14F-4D97-AF65-F5344CB8AC3E}">
        <p14:creationId xmlns:p14="http://schemas.microsoft.com/office/powerpoint/2010/main" val="4364446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9F0B3D-47FF-4579-9865-D3DFC0C05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Pushchino</a:t>
            </a:r>
            <a:r>
              <a:rPr lang="en-US" dirty="0"/>
              <a:t> Winter School, 2010’s</a:t>
            </a:r>
            <a:br>
              <a:rPr lang="en-US" dirty="0"/>
            </a:br>
            <a:r>
              <a:rPr lang="en-US" sz="2700" dirty="0"/>
              <a:t>(with </a:t>
            </a:r>
            <a:r>
              <a:rPr lang="en-US" sz="2700" dirty="0" err="1"/>
              <a:t>Fedor</a:t>
            </a:r>
            <a:r>
              <a:rPr lang="en-US" sz="2700" dirty="0"/>
              <a:t> </a:t>
            </a:r>
            <a:r>
              <a:rPr lang="en-US" sz="2700" dirty="0" err="1"/>
              <a:t>Kondrashov</a:t>
            </a:r>
            <a:r>
              <a:rPr lang="en-US" sz="2700" dirty="0"/>
              <a:t>)</a:t>
            </a:r>
            <a:endParaRPr lang="ru-RU" dirty="0"/>
          </a:p>
        </p:txBody>
      </p:sp>
      <p:pic>
        <p:nvPicPr>
          <p:cNvPr id="5" name="Объект 4" descr="Изображение выглядит как человек, мужчина, внутренний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2A35DD71-70E5-41AF-9E0A-73F74C05F6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79" y="1825625"/>
            <a:ext cx="5497241" cy="4351338"/>
          </a:xfrm>
        </p:spPr>
      </p:pic>
    </p:spTree>
    <p:extLst>
      <p:ext uri="{BB962C8B-B14F-4D97-AF65-F5344CB8AC3E}">
        <p14:creationId xmlns:p14="http://schemas.microsoft.com/office/powerpoint/2010/main" val="2968452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DEB3FB-44F5-4122-84CD-FE1D09C76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Pushchino</a:t>
            </a:r>
            <a:r>
              <a:rPr lang="en-US"/>
              <a:t>, 2014 </a:t>
            </a:r>
            <a:r>
              <a:rPr lang="en-US" dirty="0"/>
              <a:t>– SMTB</a:t>
            </a:r>
            <a:br>
              <a:rPr lang="en-US" dirty="0"/>
            </a:br>
            <a:r>
              <a:rPr lang="en-US" sz="2400" dirty="0"/>
              <a:t>(with </a:t>
            </a:r>
            <a:r>
              <a:rPr lang="en-US" sz="2400" dirty="0" err="1"/>
              <a:t>Fedor</a:t>
            </a:r>
            <a:r>
              <a:rPr lang="en-US" sz="2400" dirty="0"/>
              <a:t> </a:t>
            </a:r>
            <a:r>
              <a:rPr lang="en-US" sz="2400" dirty="0" err="1"/>
              <a:t>Kondrashov</a:t>
            </a:r>
            <a:r>
              <a:rPr lang="en-US" sz="2400" dirty="0"/>
              <a:t> and </a:t>
            </a:r>
            <a:r>
              <a:rPr lang="en-US" sz="2400" dirty="0" err="1"/>
              <a:t>Mitya</a:t>
            </a:r>
            <a:r>
              <a:rPr lang="en-US" sz="2400" dirty="0"/>
              <a:t> Kokorin)</a:t>
            </a:r>
            <a:endParaRPr lang="ru-RU" dirty="0"/>
          </a:p>
        </p:txBody>
      </p:sp>
      <p:pic>
        <p:nvPicPr>
          <p:cNvPr id="5" name="Объект 4" descr="Изображение выглядит как пол, внутренний, стен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0F4044EA-EE46-4D54-841E-07FB9C45F5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166" y="1825625"/>
            <a:ext cx="6569667" cy="4351338"/>
          </a:xfrm>
        </p:spPr>
      </p:pic>
    </p:spTree>
    <p:extLst>
      <p:ext uri="{BB962C8B-B14F-4D97-AF65-F5344CB8AC3E}">
        <p14:creationId xmlns:p14="http://schemas.microsoft.com/office/powerpoint/2010/main" val="36254461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D2A3D3-6BE5-4754-9610-F5A63C14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Pushchino</a:t>
            </a:r>
            <a:r>
              <a:rPr lang="en-US" dirty="0"/>
              <a:t>, 2015 – SMTB</a:t>
            </a:r>
            <a:endParaRPr lang="ru-RU" dirty="0"/>
          </a:p>
        </p:txBody>
      </p:sp>
      <p:pic>
        <p:nvPicPr>
          <p:cNvPr id="5" name="Объект 4" descr="Изображение выглядит как человек, внутренний, мужчина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D0893EAD-600B-4B98-BBB5-C3E368715C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548" y="1825625"/>
            <a:ext cx="6544903" cy="4351338"/>
          </a:xfrm>
        </p:spPr>
      </p:pic>
    </p:spTree>
    <p:extLst>
      <p:ext uri="{BB962C8B-B14F-4D97-AF65-F5344CB8AC3E}">
        <p14:creationId xmlns:p14="http://schemas.microsoft.com/office/powerpoint/2010/main" val="6192266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D0B6A-2CC9-459C-A09A-04B6288B5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Pushchino</a:t>
            </a:r>
            <a:r>
              <a:rPr lang="en-US" dirty="0"/>
              <a:t>, 2015 – SMTB</a:t>
            </a:r>
            <a:br>
              <a:rPr lang="en-US" dirty="0"/>
            </a:br>
            <a:r>
              <a:rPr lang="en-US" sz="2400" dirty="0"/>
              <a:t>(with Maria </a:t>
            </a:r>
            <a:r>
              <a:rPr lang="en-US" sz="2400" dirty="0" err="1"/>
              <a:t>Tutukina</a:t>
            </a:r>
            <a:r>
              <a:rPr lang="en-US" sz="2400" dirty="0"/>
              <a:t> and Mikhail Gelfand)</a:t>
            </a:r>
            <a:endParaRPr lang="ru-RU" dirty="0"/>
          </a:p>
        </p:txBody>
      </p:sp>
      <p:pic>
        <p:nvPicPr>
          <p:cNvPr id="5" name="Объект 4" descr="Изображение выглядит как человек, пол, стоит, земля&#10;&#10;Автоматически созданное описание">
            <a:extLst>
              <a:ext uri="{FF2B5EF4-FFF2-40B4-BE49-F238E27FC236}">
                <a16:creationId xmlns:a16="http://schemas.microsoft.com/office/drawing/2014/main" id="{703669DD-0F1B-4750-878E-C78D98AF47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2892474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96FBC3-EF0E-4B9F-B852-2C99159FD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LA, Venice Beach, ca. 1999</a:t>
            </a:r>
            <a:br>
              <a:rPr lang="en-US" dirty="0"/>
            </a:br>
            <a:r>
              <a:rPr lang="en-US" sz="2400" dirty="0"/>
              <a:t>(with Andrei Mironov, Pavel </a:t>
            </a:r>
            <a:r>
              <a:rPr lang="en-US" sz="2400" dirty="0" err="1"/>
              <a:t>Pevzner</a:t>
            </a:r>
            <a:r>
              <a:rPr lang="en-US" sz="2400" dirty="0"/>
              <a:t>, Mikhail Gelfand et al.)</a:t>
            </a:r>
            <a:endParaRPr lang="ru-RU" dirty="0"/>
          </a:p>
        </p:txBody>
      </p:sp>
      <p:pic>
        <p:nvPicPr>
          <p:cNvPr id="5" name="Объект 4" descr="Изображение выглядит как небо, пляж, вода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A8EC702F-AA91-4B88-BB18-EE7D5084D0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813" y="1825625"/>
            <a:ext cx="6386374" cy="4351338"/>
          </a:xfrm>
        </p:spPr>
      </p:pic>
    </p:spTree>
    <p:extLst>
      <p:ext uri="{BB962C8B-B14F-4D97-AF65-F5344CB8AC3E}">
        <p14:creationId xmlns:p14="http://schemas.microsoft.com/office/powerpoint/2010/main" val="28356451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4CB98D-0FEE-4FEC-A0EF-75EA78FBB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Barcelona, 2016 – SMTB  </a:t>
            </a:r>
            <a:br>
              <a:rPr lang="en-US" dirty="0"/>
            </a:br>
            <a:r>
              <a:rPr lang="en-US" sz="2400" dirty="0"/>
              <a:t>(with </a:t>
            </a:r>
            <a:r>
              <a:rPr lang="en-US" sz="2400" dirty="0" err="1"/>
              <a:t>Fedor</a:t>
            </a:r>
            <a:r>
              <a:rPr lang="en-US" sz="2400" dirty="0"/>
              <a:t> </a:t>
            </a:r>
            <a:r>
              <a:rPr lang="en-US" sz="2400" dirty="0" err="1"/>
              <a:t>Kondrashov</a:t>
            </a:r>
            <a:r>
              <a:rPr lang="en-US" sz="2400" dirty="0"/>
              <a:t> and Vladimir Gelfand)</a:t>
            </a:r>
            <a:endParaRPr lang="ru-RU" dirty="0"/>
          </a:p>
        </p:txBody>
      </p:sp>
      <p:pic>
        <p:nvPicPr>
          <p:cNvPr id="5" name="Объект 4" descr="Изображение выглядит как стол, человек, сиди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47939B04-F4AF-4EB9-A079-A33B435A5D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2466696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человек, мужчина, сте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87F79C5D-0929-4FDB-8145-701342567A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232" y="0"/>
            <a:ext cx="4567535" cy="6858000"/>
          </a:xfrm>
        </p:spPr>
      </p:pic>
    </p:spTree>
    <p:extLst>
      <p:ext uri="{BB962C8B-B14F-4D97-AF65-F5344CB8AC3E}">
        <p14:creationId xmlns:p14="http://schemas.microsoft.com/office/powerpoint/2010/main" val="3725859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4FB90B-8064-49BF-A9DE-F971E25B5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LA, ca. 1999</a:t>
            </a:r>
            <a:br>
              <a:rPr lang="en-US" dirty="0"/>
            </a:br>
            <a:r>
              <a:rPr lang="en-US" sz="2400" dirty="0"/>
              <a:t>(with Andrei Mironov, Pavel </a:t>
            </a:r>
            <a:r>
              <a:rPr lang="en-US" sz="2400" dirty="0" err="1"/>
              <a:t>Pevzner</a:t>
            </a:r>
            <a:r>
              <a:rPr lang="en-US" sz="2400" dirty="0"/>
              <a:t>, Mikhail Gelfand)</a:t>
            </a:r>
            <a:endParaRPr lang="ru-RU" dirty="0"/>
          </a:p>
        </p:txBody>
      </p:sp>
      <p:pic>
        <p:nvPicPr>
          <p:cNvPr id="5" name="Объект 4" descr="Изображение выглядит как дерево, человек, внешни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C6E0C0F7-3638-43E2-B646-935E929FB3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914" y="1825625"/>
            <a:ext cx="5954172" cy="4351338"/>
          </a:xfrm>
        </p:spPr>
      </p:pic>
    </p:spTree>
    <p:extLst>
      <p:ext uri="{BB962C8B-B14F-4D97-AF65-F5344CB8AC3E}">
        <p14:creationId xmlns:p14="http://schemas.microsoft.com/office/powerpoint/2010/main" val="3899539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E49362-DF15-407B-B8D7-9637B395C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Altai, 2002 – post-BGRS</a:t>
            </a:r>
            <a:br>
              <a:rPr lang="en-US" dirty="0"/>
            </a:br>
            <a:r>
              <a:rPr lang="en-US" sz="2400" dirty="0"/>
              <a:t>(with </a:t>
            </a:r>
            <a:r>
              <a:rPr lang="en-US" sz="2400" dirty="0" err="1"/>
              <a:t>Vsevolod</a:t>
            </a:r>
            <a:r>
              <a:rPr lang="en-US" sz="2400" dirty="0"/>
              <a:t> </a:t>
            </a:r>
            <a:r>
              <a:rPr lang="en-US" sz="2400" dirty="0" err="1"/>
              <a:t>Makeev</a:t>
            </a:r>
            <a:r>
              <a:rPr lang="en-US" sz="2400" dirty="0"/>
              <a:t>, Olga </a:t>
            </a:r>
            <a:r>
              <a:rPr lang="en-US" sz="2400" dirty="0" err="1"/>
              <a:t>Kalinina</a:t>
            </a:r>
            <a:r>
              <a:rPr lang="en-US" sz="2400" dirty="0"/>
              <a:t> et al.)</a:t>
            </a:r>
            <a:endParaRPr lang="ru-RU" dirty="0"/>
          </a:p>
        </p:txBody>
      </p:sp>
      <p:pic>
        <p:nvPicPr>
          <p:cNvPr id="5" name="Объект 4" descr="Изображение выглядит как человек, внутренний, люди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1804DC32-F045-4F2E-B5D2-33F41A3B20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526" y="1825625"/>
            <a:ext cx="5802947" cy="4351338"/>
          </a:xfrm>
        </p:spPr>
      </p:pic>
    </p:spTree>
    <p:extLst>
      <p:ext uri="{BB962C8B-B14F-4D97-AF65-F5344CB8AC3E}">
        <p14:creationId xmlns:p14="http://schemas.microsoft.com/office/powerpoint/2010/main" val="2344468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6F5634-E60B-4CE7-8BD0-C62D4BF38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Altai, 2002 – post-BGRS</a:t>
            </a:r>
            <a:endParaRPr lang="ru-RU" dirty="0"/>
          </a:p>
        </p:txBody>
      </p:sp>
      <p:pic>
        <p:nvPicPr>
          <p:cNvPr id="9" name="Объект 8" descr="Изображение выглядит как гора, внешний, трава, небо&#10;&#10;Автоматически созданное описание">
            <a:extLst>
              <a:ext uri="{FF2B5EF4-FFF2-40B4-BE49-F238E27FC236}">
                <a16:creationId xmlns:a16="http://schemas.microsoft.com/office/drawing/2014/main" id="{AAB1AB58-9EA2-4BA8-99D5-35370A6BBE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154945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541BE2-47DA-402F-8548-F0A7D7D29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Altai, 2002 – post-BGRS</a:t>
            </a:r>
            <a:br>
              <a:rPr lang="en-US" dirty="0"/>
            </a:br>
            <a:r>
              <a:rPr lang="en-US" sz="2400" dirty="0"/>
              <a:t>(with </a:t>
            </a:r>
            <a:r>
              <a:rPr lang="en-US" sz="2400" dirty="0" err="1"/>
              <a:t>Vasily</a:t>
            </a:r>
            <a:r>
              <a:rPr lang="en-US" sz="2400" dirty="0"/>
              <a:t> </a:t>
            </a:r>
            <a:r>
              <a:rPr lang="en-US" sz="2400" dirty="0" err="1"/>
              <a:t>Ramensky</a:t>
            </a:r>
            <a:r>
              <a:rPr lang="en-US" sz="2400" dirty="0"/>
              <a:t>)</a:t>
            </a:r>
            <a:endParaRPr lang="ru-RU" dirty="0"/>
          </a:p>
        </p:txBody>
      </p:sp>
      <p:pic>
        <p:nvPicPr>
          <p:cNvPr id="5" name="Объект 4" descr="Изображение выглядит как внешний, трава, дерево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EC380802-9172-4717-A681-C057F7CEAD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87" y="1825625"/>
            <a:ext cx="6446426" cy="4351338"/>
          </a:xfrm>
        </p:spPr>
      </p:pic>
    </p:spTree>
    <p:extLst>
      <p:ext uri="{BB962C8B-B14F-4D97-AF65-F5344CB8AC3E}">
        <p14:creationId xmlns:p14="http://schemas.microsoft.com/office/powerpoint/2010/main" val="1551862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22F609-458D-4ADE-9C60-ABBDC567C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Altai, 2002 – post-BGRS</a:t>
            </a:r>
            <a:endParaRPr lang="ru-RU" dirty="0"/>
          </a:p>
        </p:txBody>
      </p:sp>
      <p:pic>
        <p:nvPicPr>
          <p:cNvPr id="5" name="Объект 4" descr="Изображение выглядит как небо, внешний, автомобиль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CB118E3F-9DFA-4864-AE32-1FA8F70B8E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63707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0B3DFC-C3BF-4B64-9DB1-4408EEF75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Altai, 2002 (pre-Katun)</a:t>
            </a:r>
            <a:endParaRPr lang="ru-RU" dirty="0"/>
          </a:p>
        </p:txBody>
      </p:sp>
      <p:pic>
        <p:nvPicPr>
          <p:cNvPr id="5" name="Объект 4" descr="Изображение выглядит как трава, человек, внешний, люди&#10;&#10;Автоматически созданное описание">
            <a:extLst>
              <a:ext uri="{FF2B5EF4-FFF2-40B4-BE49-F238E27FC236}">
                <a16:creationId xmlns:a16="http://schemas.microsoft.com/office/drawing/2014/main" id="{580E89F4-EF35-4BB8-9CE2-40B2A171F8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55" y="1825625"/>
            <a:ext cx="5983089" cy="4351338"/>
          </a:xfrm>
        </p:spPr>
      </p:pic>
    </p:spTree>
    <p:extLst>
      <p:ext uri="{BB962C8B-B14F-4D97-AF65-F5344CB8AC3E}">
        <p14:creationId xmlns:p14="http://schemas.microsoft.com/office/powerpoint/2010/main" val="34039169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</TotalTime>
  <Words>161</Words>
  <Application>Microsoft Office PowerPoint</Application>
  <PresentationFormat>Экран (4:3)</PresentationFormat>
  <Paragraphs>31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Тема Office</vt:lpstr>
      <vt:lpstr>Mikhail Abramovich Roytberg</vt:lpstr>
      <vt:lpstr>Before bioinformatics</vt:lpstr>
      <vt:lpstr>LA, Venice Beach, ca. 1999 (with Andrei Mironov, Pavel Pevzner, Mikhail Gelfand et al.)</vt:lpstr>
      <vt:lpstr>LA, ca. 1999 (with Andrei Mironov, Pavel Pevzner, Mikhail Gelfand)</vt:lpstr>
      <vt:lpstr>Altai, 2002 – post-BGRS (with Vsevolod Makeev, Olga Kalinina et al.)</vt:lpstr>
      <vt:lpstr>Altai, 2002 – post-BGRS</vt:lpstr>
      <vt:lpstr>Altai, 2002 – post-BGRS (with Vasily Ramensky)</vt:lpstr>
      <vt:lpstr>Altai, 2002 – post-BGRS</vt:lpstr>
      <vt:lpstr>Altai, 2002 (pre-Katun)</vt:lpstr>
      <vt:lpstr>Altai, 2002 (post-Katun)</vt:lpstr>
      <vt:lpstr>Pyatnitskaya, New Year, ca. 2010</vt:lpstr>
      <vt:lpstr>White Sea, 2009</vt:lpstr>
      <vt:lpstr>White Sea, 2009 (with Alexei Kondrashov et al.)</vt:lpstr>
      <vt:lpstr>Moscow, 2012 “Scientific column” (with Alexei  Kondrashov)</vt:lpstr>
      <vt:lpstr>Pushchino Winter Schools, 2000-2010’s</vt:lpstr>
      <vt:lpstr>Pushchino Winter School, 2010’s (with Ivan Kulakovsky)</vt:lpstr>
      <vt:lpstr>Pushchino Winter School, 2010’s</vt:lpstr>
      <vt:lpstr>Pushchino Winter School, 2010’s</vt:lpstr>
      <vt:lpstr>Pushchino Winter School, 2010’s</vt:lpstr>
      <vt:lpstr>Pushchino Winter School, 2010’s</vt:lpstr>
      <vt:lpstr>Pushchino Winter School, 2015?</vt:lpstr>
      <vt:lpstr>Pushchino Winter School, 2010’s</vt:lpstr>
      <vt:lpstr>Pushchino Winter School, 2010’s</vt:lpstr>
      <vt:lpstr>Pushchino Winter School, 2010’s (with Peter Vlasov)</vt:lpstr>
      <vt:lpstr>Pushchino Winter School, 2010’s (with Eugene Baulin)</vt:lpstr>
      <vt:lpstr>Pushchino Winter School, 2010’s (with Fedor Kondrashov)</vt:lpstr>
      <vt:lpstr>Pushchino, 2014 – SMTB (with Fedor Kondrashov and Mitya Kokorin)</vt:lpstr>
      <vt:lpstr>Pushchino, 2015 – SMTB</vt:lpstr>
      <vt:lpstr>Pushchino, 2015 – SMTB (with Maria Tutukina and Mikhail Gelfand)</vt:lpstr>
      <vt:lpstr>Barcelona, 2016 – SMTB   (with Fedor Kondrashov and Vladimir Gelfand)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Mikhail Abramovich Roytberg</dc:title>
  <dc:creator>Михаил</dc:creator>
  <cp:lastModifiedBy>Михаил</cp:lastModifiedBy>
  <cp:revision>10</cp:revision>
  <dcterms:created xsi:type="dcterms:W3CDTF">2019-07-28T11:32:54Z</dcterms:created>
  <dcterms:modified xsi:type="dcterms:W3CDTF">2019-07-29T03:36:02Z</dcterms:modified>
</cp:coreProperties>
</file>